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7" r:id="rId2"/>
    <p:sldId id="258" r:id="rId3"/>
    <p:sldId id="261" r:id="rId4"/>
    <p:sldId id="262" r:id="rId5"/>
    <p:sldId id="259" r:id="rId6"/>
    <p:sldId id="264" r:id="rId7"/>
    <p:sldId id="265" r:id="rId8"/>
    <p:sldId id="274" r:id="rId9"/>
    <p:sldId id="273" r:id="rId10"/>
    <p:sldId id="276" r:id="rId11"/>
    <p:sldId id="279" r:id="rId12"/>
    <p:sldId id="280" r:id="rId13"/>
    <p:sldId id="281" r:id="rId14"/>
    <p:sldId id="282" r:id="rId15"/>
    <p:sldId id="283" r:id="rId16"/>
    <p:sldId id="284" r:id="rId17"/>
    <p:sldId id="285" r:id="rId18"/>
    <p:sldId id="286" r:id="rId19"/>
    <p:sldId id="289" r:id="rId20"/>
    <p:sldId id="287" r:id="rId21"/>
    <p:sldId id="288"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275" r:id="rId35"/>
    <p:sldId id="277" r:id="rId36"/>
    <p:sldId id="278" r:id="rId3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eri, Parya" initials="P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88" autoAdjust="0"/>
    <p:restoredTop sz="92784" autoAdjust="0"/>
  </p:normalViewPr>
  <p:slideViewPr>
    <p:cSldViewPr snapToGrid="0">
      <p:cViewPr varScale="1">
        <p:scale>
          <a:sx n="52" d="100"/>
          <a:sy n="52" d="100"/>
        </p:scale>
        <p:origin x="216" y="10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69" d="100"/>
          <a:sy n="69" d="100"/>
        </p:scale>
        <p:origin x="278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63D5444-F62C-42C3-A75A-D9DBA807730F}" type="datetimeFigureOut">
              <a:rPr lang="en-US" smtClean="0"/>
              <a:t>4/9/19</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84A4F617-7A30-41D4-AB86-5D833C98E18B}" type="slidenum">
              <a:rPr lang="en-US" smtClean="0"/>
              <a:t>‹#›</a:t>
            </a:fld>
            <a:endParaRPr lang="en-US"/>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2CAA1FA-7B6A-47D2-8D61-F225D71B51FF}" type="datetimeFigureOut">
              <a:rPr lang="en-US" smtClean="0"/>
              <a:t>4/9/19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B9A179D-2D27-49E2-B022-8EDDA2EFE682}" type="slidenum">
              <a:rPr lang="en-US" smtClean="0"/>
              <a:t>‹#›</a:t>
            </a:fld>
            <a:endParaRPr lang="en-US"/>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a:p>
        </p:txBody>
      </p:sp>
    </p:spTree>
    <p:extLst>
      <p:ext uri="{BB962C8B-B14F-4D97-AF65-F5344CB8AC3E}">
        <p14:creationId xmlns:p14="http://schemas.microsoft.com/office/powerpoint/2010/main" val="154242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11</a:t>
            </a:fld>
            <a:endParaRPr lang="en-US"/>
          </a:p>
        </p:txBody>
      </p:sp>
    </p:spTree>
    <p:extLst>
      <p:ext uri="{BB962C8B-B14F-4D97-AF65-F5344CB8AC3E}">
        <p14:creationId xmlns:p14="http://schemas.microsoft.com/office/powerpoint/2010/main" val="239106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12</a:t>
            </a:fld>
            <a:endParaRPr lang="en-US"/>
          </a:p>
        </p:txBody>
      </p:sp>
    </p:spTree>
    <p:extLst>
      <p:ext uri="{BB962C8B-B14F-4D97-AF65-F5344CB8AC3E}">
        <p14:creationId xmlns:p14="http://schemas.microsoft.com/office/powerpoint/2010/main" val="81767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13</a:t>
            </a:fld>
            <a:endParaRPr lang="en-US"/>
          </a:p>
        </p:txBody>
      </p:sp>
    </p:spTree>
    <p:extLst>
      <p:ext uri="{BB962C8B-B14F-4D97-AF65-F5344CB8AC3E}">
        <p14:creationId xmlns:p14="http://schemas.microsoft.com/office/powerpoint/2010/main" val="790246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14</a:t>
            </a:fld>
            <a:endParaRPr lang="en-US"/>
          </a:p>
        </p:txBody>
      </p:sp>
    </p:spTree>
    <p:extLst>
      <p:ext uri="{BB962C8B-B14F-4D97-AF65-F5344CB8AC3E}">
        <p14:creationId xmlns:p14="http://schemas.microsoft.com/office/powerpoint/2010/main" val="3868414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15</a:t>
            </a:fld>
            <a:endParaRPr lang="en-US"/>
          </a:p>
        </p:txBody>
      </p:sp>
    </p:spTree>
    <p:extLst>
      <p:ext uri="{BB962C8B-B14F-4D97-AF65-F5344CB8AC3E}">
        <p14:creationId xmlns:p14="http://schemas.microsoft.com/office/powerpoint/2010/main" val="2035198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16</a:t>
            </a:fld>
            <a:endParaRPr lang="en-US"/>
          </a:p>
        </p:txBody>
      </p:sp>
    </p:spTree>
    <p:extLst>
      <p:ext uri="{BB962C8B-B14F-4D97-AF65-F5344CB8AC3E}">
        <p14:creationId xmlns:p14="http://schemas.microsoft.com/office/powerpoint/2010/main" val="4198569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17</a:t>
            </a:fld>
            <a:endParaRPr lang="en-US"/>
          </a:p>
        </p:txBody>
      </p:sp>
    </p:spTree>
    <p:extLst>
      <p:ext uri="{BB962C8B-B14F-4D97-AF65-F5344CB8AC3E}">
        <p14:creationId xmlns:p14="http://schemas.microsoft.com/office/powerpoint/2010/main" val="2053502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18</a:t>
            </a:fld>
            <a:endParaRPr lang="en-US"/>
          </a:p>
        </p:txBody>
      </p:sp>
    </p:spTree>
    <p:extLst>
      <p:ext uri="{BB962C8B-B14F-4D97-AF65-F5344CB8AC3E}">
        <p14:creationId xmlns:p14="http://schemas.microsoft.com/office/powerpoint/2010/main" val="411877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19</a:t>
            </a:fld>
            <a:endParaRPr lang="en-US"/>
          </a:p>
        </p:txBody>
      </p:sp>
    </p:spTree>
    <p:extLst>
      <p:ext uri="{BB962C8B-B14F-4D97-AF65-F5344CB8AC3E}">
        <p14:creationId xmlns:p14="http://schemas.microsoft.com/office/powerpoint/2010/main" val="3877719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20</a:t>
            </a:fld>
            <a:endParaRPr lang="en-US"/>
          </a:p>
        </p:txBody>
      </p:sp>
    </p:spTree>
    <p:extLst>
      <p:ext uri="{BB962C8B-B14F-4D97-AF65-F5344CB8AC3E}">
        <p14:creationId xmlns:p14="http://schemas.microsoft.com/office/powerpoint/2010/main" val="385558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2</a:t>
            </a:fld>
            <a:endParaRPr lang="en-US"/>
          </a:p>
        </p:txBody>
      </p:sp>
    </p:spTree>
    <p:extLst>
      <p:ext uri="{BB962C8B-B14F-4D97-AF65-F5344CB8AC3E}">
        <p14:creationId xmlns:p14="http://schemas.microsoft.com/office/powerpoint/2010/main" val="28443649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21</a:t>
            </a:fld>
            <a:endParaRPr lang="en-US"/>
          </a:p>
        </p:txBody>
      </p:sp>
    </p:spTree>
    <p:extLst>
      <p:ext uri="{BB962C8B-B14F-4D97-AF65-F5344CB8AC3E}">
        <p14:creationId xmlns:p14="http://schemas.microsoft.com/office/powerpoint/2010/main" val="3555084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22</a:t>
            </a:fld>
            <a:endParaRPr lang="en-US"/>
          </a:p>
        </p:txBody>
      </p:sp>
    </p:spTree>
    <p:extLst>
      <p:ext uri="{BB962C8B-B14F-4D97-AF65-F5344CB8AC3E}">
        <p14:creationId xmlns:p14="http://schemas.microsoft.com/office/powerpoint/2010/main" val="1419841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23</a:t>
            </a:fld>
            <a:endParaRPr lang="en-US"/>
          </a:p>
        </p:txBody>
      </p:sp>
    </p:spTree>
    <p:extLst>
      <p:ext uri="{BB962C8B-B14F-4D97-AF65-F5344CB8AC3E}">
        <p14:creationId xmlns:p14="http://schemas.microsoft.com/office/powerpoint/2010/main" val="1118079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24</a:t>
            </a:fld>
            <a:endParaRPr lang="en-US"/>
          </a:p>
        </p:txBody>
      </p:sp>
    </p:spTree>
    <p:extLst>
      <p:ext uri="{BB962C8B-B14F-4D97-AF65-F5344CB8AC3E}">
        <p14:creationId xmlns:p14="http://schemas.microsoft.com/office/powerpoint/2010/main" val="1983040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25</a:t>
            </a:fld>
            <a:endParaRPr lang="en-US"/>
          </a:p>
        </p:txBody>
      </p:sp>
    </p:spTree>
    <p:extLst>
      <p:ext uri="{BB962C8B-B14F-4D97-AF65-F5344CB8AC3E}">
        <p14:creationId xmlns:p14="http://schemas.microsoft.com/office/powerpoint/2010/main" val="7439757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26</a:t>
            </a:fld>
            <a:endParaRPr lang="en-US"/>
          </a:p>
        </p:txBody>
      </p:sp>
    </p:spTree>
    <p:extLst>
      <p:ext uri="{BB962C8B-B14F-4D97-AF65-F5344CB8AC3E}">
        <p14:creationId xmlns:p14="http://schemas.microsoft.com/office/powerpoint/2010/main" val="37706372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27</a:t>
            </a:fld>
            <a:endParaRPr lang="en-US"/>
          </a:p>
        </p:txBody>
      </p:sp>
    </p:spTree>
    <p:extLst>
      <p:ext uri="{BB962C8B-B14F-4D97-AF65-F5344CB8AC3E}">
        <p14:creationId xmlns:p14="http://schemas.microsoft.com/office/powerpoint/2010/main" val="3960937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28</a:t>
            </a:fld>
            <a:endParaRPr lang="en-US"/>
          </a:p>
        </p:txBody>
      </p:sp>
    </p:spTree>
    <p:extLst>
      <p:ext uri="{BB962C8B-B14F-4D97-AF65-F5344CB8AC3E}">
        <p14:creationId xmlns:p14="http://schemas.microsoft.com/office/powerpoint/2010/main" val="3842906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29</a:t>
            </a:fld>
            <a:endParaRPr lang="en-US"/>
          </a:p>
        </p:txBody>
      </p:sp>
    </p:spTree>
    <p:extLst>
      <p:ext uri="{BB962C8B-B14F-4D97-AF65-F5344CB8AC3E}">
        <p14:creationId xmlns:p14="http://schemas.microsoft.com/office/powerpoint/2010/main" val="10957058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30</a:t>
            </a:fld>
            <a:endParaRPr lang="en-US"/>
          </a:p>
        </p:txBody>
      </p:sp>
    </p:spTree>
    <p:extLst>
      <p:ext uri="{BB962C8B-B14F-4D97-AF65-F5344CB8AC3E}">
        <p14:creationId xmlns:p14="http://schemas.microsoft.com/office/powerpoint/2010/main" val="91974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3</a:t>
            </a:fld>
            <a:endParaRPr lang="en-US"/>
          </a:p>
        </p:txBody>
      </p:sp>
    </p:spTree>
    <p:extLst>
      <p:ext uri="{BB962C8B-B14F-4D97-AF65-F5344CB8AC3E}">
        <p14:creationId xmlns:p14="http://schemas.microsoft.com/office/powerpoint/2010/main" val="3911429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31</a:t>
            </a:fld>
            <a:endParaRPr lang="en-US"/>
          </a:p>
        </p:txBody>
      </p:sp>
    </p:spTree>
    <p:extLst>
      <p:ext uri="{BB962C8B-B14F-4D97-AF65-F5344CB8AC3E}">
        <p14:creationId xmlns:p14="http://schemas.microsoft.com/office/powerpoint/2010/main" val="3077323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32</a:t>
            </a:fld>
            <a:endParaRPr lang="en-US"/>
          </a:p>
        </p:txBody>
      </p:sp>
    </p:spTree>
    <p:extLst>
      <p:ext uri="{BB962C8B-B14F-4D97-AF65-F5344CB8AC3E}">
        <p14:creationId xmlns:p14="http://schemas.microsoft.com/office/powerpoint/2010/main" val="15462186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33</a:t>
            </a:fld>
            <a:endParaRPr lang="en-US"/>
          </a:p>
        </p:txBody>
      </p:sp>
    </p:spTree>
    <p:extLst>
      <p:ext uri="{BB962C8B-B14F-4D97-AF65-F5344CB8AC3E}">
        <p14:creationId xmlns:p14="http://schemas.microsoft.com/office/powerpoint/2010/main" val="2441113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Currently - Building Provider Portal</a:t>
            </a:r>
          </a:p>
          <a:p>
            <a:pPr marL="228600" indent="-228600">
              <a:buAutoNum type="arabicParenR"/>
            </a:pPr>
            <a:r>
              <a:rPr lang="en-US" dirty="0"/>
              <a:t>WYZ Study Start Date (May 2019)</a:t>
            </a:r>
          </a:p>
          <a:p>
            <a:pPr marL="228600" indent="-228600">
              <a:buAutoNum type="arabicParenR"/>
            </a:pPr>
            <a:r>
              <a:rPr lang="en-US" dirty="0"/>
              <a:t>Supporting WYZ Study (Being “Super-Users”)</a:t>
            </a:r>
          </a:p>
        </p:txBody>
      </p:sp>
      <p:sp>
        <p:nvSpPr>
          <p:cNvPr id="4" name="Slide Number Placeholder 3"/>
          <p:cNvSpPr>
            <a:spLocks noGrp="1"/>
          </p:cNvSpPr>
          <p:nvPr>
            <p:ph type="sldNum" sz="quarter" idx="5"/>
          </p:nvPr>
        </p:nvSpPr>
        <p:spPr/>
        <p:txBody>
          <a:bodyPr/>
          <a:lstStyle/>
          <a:p>
            <a:fld id="{1B9A179D-2D27-49E2-B022-8EDDA2EFE682}" type="slidenum">
              <a:rPr lang="en-US" smtClean="0"/>
              <a:t>34</a:t>
            </a:fld>
            <a:endParaRPr lang="en-US"/>
          </a:p>
        </p:txBody>
      </p:sp>
    </p:spTree>
    <p:extLst>
      <p:ext uri="{BB962C8B-B14F-4D97-AF65-F5344CB8AC3E}">
        <p14:creationId xmlns:p14="http://schemas.microsoft.com/office/powerpoint/2010/main" val="42001816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35</a:t>
            </a:fld>
            <a:endParaRPr lang="en-US"/>
          </a:p>
        </p:txBody>
      </p:sp>
    </p:spTree>
    <p:extLst>
      <p:ext uri="{BB962C8B-B14F-4D97-AF65-F5344CB8AC3E}">
        <p14:creationId xmlns:p14="http://schemas.microsoft.com/office/powerpoint/2010/main" val="699296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36</a:t>
            </a:fld>
            <a:endParaRPr lang="en-US"/>
          </a:p>
        </p:txBody>
      </p:sp>
    </p:spTree>
    <p:extLst>
      <p:ext uri="{BB962C8B-B14F-4D97-AF65-F5344CB8AC3E}">
        <p14:creationId xmlns:p14="http://schemas.microsoft.com/office/powerpoint/2010/main" val="1452020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Our group emphasizes trainings, collaborative development, and strengthening of the community-research partnership to more effectively address the HIV epidemic among young people.</a:t>
            </a:r>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5</a:t>
            </a:fld>
            <a:endParaRPr lang="en-US"/>
          </a:p>
        </p:txBody>
      </p:sp>
    </p:spTree>
    <p:extLst>
      <p:ext uri="{BB962C8B-B14F-4D97-AF65-F5344CB8AC3E}">
        <p14:creationId xmlns:p14="http://schemas.microsoft.com/office/powerpoint/2010/main" val="201911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6</a:t>
            </a:fld>
            <a:endParaRPr lang="en-US"/>
          </a:p>
        </p:txBody>
      </p:sp>
    </p:spTree>
    <p:extLst>
      <p:ext uri="{BB962C8B-B14F-4D97-AF65-F5344CB8AC3E}">
        <p14:creationId xmlns:p14="http://schemas.microsoft.com/office/powerpoint/2010/main" val="2636780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believe PLWH have the right and responsibility for self-determination and active participation in decision-making that affects their lives. As such, we strive to uphold the principles of greater involvement of people living with HIV by creating space for meaningful involvement in the response to the epidemic.</a:t>
            </a:r>
          </a:p>
          <a:p>
            <a:endParaRPr lang="en-US" dirty="0"/>
          </a:p>
          <a:p>
            <a:r>
              <a:rPr lang="en-US" dirty="0"/>
              <a:t>You were selected because you showed potential to become a leader within your community – and we want to be able to help provide opportunities for developing your leadership and advocacy skills. While, we do not specifically compensate you for professional development opportunities – it is nonetheless an important part of your participation in this group.</a:t>
            </a:r>
          </a:p>
          <a:p>
            <a:endParaRPr lang="en-US" dirty="0"/>
          </a:p>
          <a:p>
            <a:r>
              <a:rPr lang="en-US" dirty="0"/>
              <a:t>We also recognize the value of your time and contribution to this work – and we do not expect you to do this work for free – so we do compensate you for attending meetings in person. This compensation is meant to cover transportation expenses – and to help off-set any other expenses that you may incur as a result of participating in this group.</a:t>
            </a:r>
          </a:p>
        </p:txBody>
      </p:sp>
      <p:sp>
        <p:nvSpPr>
          <p:cNvPr id="4" name="Slide Number Placeholder 3"/>
          <p:cNvSpPr>
            <a:spLocks noGrp="1"/>
          </p:cNvSpPr>
          <p:nvPr>
            <p:ph type="sldNum" sz="quarter" idx="5"/>
          </p:nvPr>
        </p:nvSpPr>
        <p:spPr/>
        <p:txBody>
          <a:bodyPr/>
          <a:lstStyle/>
          <a:p>
            <a:fld id="{1B9A179D-2D27-49E2-B022-8EDDA2EFE682}" type="slidenum">
              <a:rPr lang="en-US" smtClean="0"/>
              <a:t>7</a:t>
            </a:fld>
            <a:endParaRPr lang="en-US"/>
          </a:p>
        </p:txBody>
      </p:sp>
    </p:spTree>
    <p:extLst>
      <p:ext uri="{BB962C8B-B14F-4D97-AF65-F5344CB8AC3E}">
        <p14:creationId xmlns:p14="http://schemas.microsoft.com/office/powerpoint/2010/main" val="189904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8</a:t>
            </a:fld>
            <a:endParaRPr lang="en-US"/>
          </a:p>
        </p:txBody>
      </p:sp>
    </p:spTree>
    <p:extLst>
      <p:ext uri="{BB962C8B-B14F-4D97-AF65-F5344CB8AC3E}">
        <p14:creationId xmlns:p14="http://schemas.microsoft.com/office/powerpoint/2010/main" val="347122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Benefits of Mobile Tech Are Many</a:t>
            </a:r>
          </a:p>
          <a:p>
            <a:r>
              <a:rPr lang="en-US" dirty="0"/>
              <a:t>2) Impacts of Unstable Access To Mobile Tech Under-Explored</a:t>
            </a:r>
          </a:p>
          <a:p>
            <a:r>
              <a:rPr lang="en-US" dirty="0"/>
              <a:t>3) Develop Survey To Assess Impact</a:t>
            </a:r>
          </a:p>
          <a:p>
            <a:r>
              <a:rPr lang="en-US" dirty="0"/>
              <a:t>4) Need Input To Ensure Questions Are Relevant &amp; Interpretable</a:t>
            </a:r>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9</a:t>
            </a:fld>
            <a:endParaRPr lang="en-US"/>
          </a:p>
        </p:txBody>
      </p:sp>
    </p:spTree>
    <p:extLst>
      <p:ext uri="{BB962C8B-B14F-4D97-AF65-F5344CB8AC3E}">
        <p14:creationId xmlns:p14="http://schemas.microsoft.com/office/powerpoint/2010/main" val="76871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B9A179D-2D27-49E2-B022-8EDDA2EFE682}" type="slidenum">
              <a:rPr lang="en-US" smtClean="0"/>
              <a:t>10</a:t>
            </a:fld>
            <a:endParaRPr lang="en-US"/>
          </a:p>
        </p:txBody>
      </p:sp>
    </p:spTree>
    <p:extLst>
      <p:ext uri="{BB962C8B-B14F-4D97-AF65-F5344CB8AC3E}">
        <p14:creationId xmlns:p14="http://schemas.microsoft.com/office/powerpoint/2010/main" val="306743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en-US" sz="1800"/>
          </a:p>
        </p:txBody>
      </p:sp>
      <p:sp>
        <p:nvSpPr>
          <p:cNvPr id="7" name="Free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en-US" sz="1800"/>
          </a:p>
        </p:txBody>
      </p:sp>
      <p:sp>
        <p:nvSpPr>
          <p:cNvPr id="8" name="Free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4/9/19</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95400" y="255134"/>
            <a:ext cx="9601200" cy="103685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1298448"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bwMode="invGray">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p:cNvSpPr>
            <a:spLocks noGrp="1"/>
          </p:cNvSpPr>
          <p:nvPr>
            <p:ph type="body" sz="half" idx="14"/>
          </p:nvPr>
        </p:nvSpPr>
        <p:spPr bwMode="invGray">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4/9/19</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4/9/19</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871318" y="685800"/>
            <a:ext cx="1033272"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685800"/>
            <a:ext cx="7976754"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4/9/19</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9A3335-6331-4872-A8B7-ECD55539F4D0}" type="datetimeFigureOut">
              <a:rPr lang="en-US" smtClean="0"/>
              <a:t>4/9/19</a:t>
            </a:fld>
            <a:endParaRPr lang="en-US"/>
          </a:p>
        </p:txBody>
      </p:sp>
      <p:sp>
        <p:nvSpPr>
          <p:cNvPr id="6" name="Slide Number Placeholder 5"/>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10" name="Rectangle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11" name="Free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2" name="Free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9"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10" name="Free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en-US" sz="1800"/>
          </a:p>
        </p:txBody>
      </p:sp>
      <p:sp>
        <p:nvSpPr>
          <p:cNvPr id="2" name="Title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828799"/>
            <a:ext cx="4572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4/9/19</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55134"/>
            <a:ext cx="9601200" cy="1036850"/>
          </a:xfrm>
        </p:spPr>
        <p:txBody>
          <a:bodyPr/>
          <a:lstStyle/>
          <a:p>
            <a:r>
              <a:rPr lang="en-US"/>
              <a:t>Click to edit Master title style</a:t>
            </a:r>
          </a:p>
        </p:txBody>
      </p:sp>
      <p:sp>
        <p:nvSpPr>
          <p:cNvPr id="3" name="Text Placeholder 2"/>
          <p:cNvSpPr>
            <a:spLocks noGrp="1"/>
          </p:cNvSpPr>
          <p:nvPr>
            <p:ph type="body" idx="1"/>
          </p:nvPr>
        </p:nvSpPr>
        <p:spPr>
          <a:xfrm>
            <a:off x="1295400" y="1828800"/>
            <a:ext cx="4572000" cy="850392"/>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705100"/>
            <a:ext cx="4572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A79A3335-6331-4872-A8B7-ECD55539F4D0}" type="datetimeFigureOut">
              <a:rPr lang="en-US" smtClean="0"/>
              <a:t>4/9/19</a:t>
            </a:fld>
            <a:endParaRPr lang="en-US"/>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A79A3335-6331-4872-A8B7-ECD55539F4D0}" type="datetimeFigureOut">
              <a:rPr lang="en-US" smtClean="0"/>
              <a:t>4/9/19</a:t>
            </a:fld>
            <a:endParaRPr lang="en-US"/>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A79A3335-6331-4872-A8B7-ECD55539F4D0}" type="datetimeFigureOut">
              <a:rPr lang="en-US" smtClean="0"/>
              <a:t>4/9/19</a:t>
            </a:fld>
            <a:endParaRPr lang="en-US"/>
          </a:p>
        </p:txBody>
      </p:sp>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79A3335-6331-4872-A8B7-ECD55539F4D0}" type="datetimeFigureOut">
              <a:rPr lang="en-US" smtClean="0"/>
              <a:t>4/9/19</a:t>
            </a:fld>
            <a:endParaRPr lang="en-US"/>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defRPr>
            </a:lvl1pPr>
          </a:lstStyle>
          <a:p>
            <a:fld id="{A79A3335-6331-4872-A8B7-ECD55539F4D0}" type="datetimeFigureOut">
              <a:rPr lang="en-US" smtClean="0"/>
              <a:pPr/>
              <a:t>4/9/19</a:t>
            </a:fld>
            <a:endParaRPr lang="en-US"/>
          </a:p>
        </p:txBody>
      </p:sp>
      <p:sp>
        <p:nvSpPr>
          <p:cNvPr id="6" name="Slide Number Placeholder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defRPr>
            </a:lvl1pPr>
          </a:lstStyle>
          <a:p>
            <a:fld id="{A7F8E3F6-DE14-48B2-B2BC-6FABA9630FB8}" type="slidenum">
              <a:rPr lang="en-US" smtClean="0"/>
              <a:pPr/>
              <a:t>‹#›</a:t>
            </a:fld>
            <a:endParaRPr lang="en-US"/>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941" y="2040437"/>
            <a:ext cx="6494321" cy="1236157"/>
          </a:xfrm>
        </p:spPr>
        <p:txBody>
          <a:bodyPr>
            <a:normAutofit/>
          </a:bodyPr>
          <a:lstStyle/>
          <a:p>
            <a:pPr algn="ctr"/>
            <a:r>
              <a:rPr lang="en-US" dirty="0">
                <a:latin typeface="Arial Black" panose="020B0A04020102020204" pitchFamily="34" charset="0"/>
              </a:rPr>
              <a:t>UCSF CAPS/PRC</a:t>
            </a:r>
            <a:br>
              <a:rPr lang="en-US" dirty="0">
                <a:latin typeface="Arial Black" panose="020B0A04020102020204" pitchFamily="34" charset="0"/>
              </a:rPr>
            </a:br>
            <a:r>
              <a:rPr lang="en-US" dirty="0">
                <a:latin typeface="Arial Black" panose="020B0A04020102020204" pitchFamily="34" charset="0"/>
              </a:rPr>
              <a:t>Youth Advisory Panel</a:t>
            </a:r>
          </a:p>
        </p:txBody>
      </p:sp>
      <p:sp>
        <p:nvSpPr>
          <p:cNvPr id="3" name="Subtitle 2"/>
          <p:cNvSpPr>
            <a:spLocks noGrp="1"/>
          </p:cNvSpPr>
          <p:nvPr>
            <p:ph type="subTitle" idx="1"/>
          </p:nvPr>
        </p:nvSpPr>
        <p:spPr>
          <a:xfrm>
            <a:off x="157942" y="3461191"/>
            <a:ext cx="6494321" cy="653609"/>
          </a:xfrm>
        </p:spPr>
        <p:txBody>
          <a:bodyPr>
            <a:normAutofit/>
          </a:bodyPr>
          <a:lstStyle/>
          <a:p>
            <a:pPr algn="ctr">
              <a:lnSpc>
                <a:spcPct val="100000"/>
              </a:lnSpc>
            </a:pPr>
            <a:r>
              <a:rPr lang="en-US" sz="2600" b="1" dirty="0"/>
              <a:t>Connecting Youth, Research, and Health</a:t>
            </a:r>
          </a:p>
        </p:txBody>
      </p:sp>
      <p:pic>
        <p:nvPicPr>
          <p:cNvPr id="20" name="Picture Placeholder 19"/>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5" t="-299" r="55297" b="-76"/>
          <a:stretch/>
        </p:blipFill>
        <p:spPr>
          <a:xfrm>
            <a:off x="6743703" y="-10275"/>
            <a:ext cx="5448297" cy="6883685"/>
          </a:xfrm>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Survey Instructions</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p:txBody>
          <a:bodyPr/>
          <a:lstStyle/>
          <a:p>
            <a:pPr marL="0" indent="0" algn="ctr">
              <a:buNone/>
            </a:pPr>
            <a:r>
              <a:rPr lang="en-US" sz="3600" dirty="0"/>
              <a:t>The following questions are about your </a:t>
            </a:r>
            <a:r>
              <a:rPr lang="en-US" sz="3600" b="1" dirty="0"/>
              <a:t>cell phone use</a:t>
            </a:r>
            <a:r>
              <a:rPr lang="en-US" sz="3600" dirty="0"/>
              <a:t> in the past 6 months. </a:t>
            </a:r>
          </a:p>
          <a:p>
            <a:pPr marL="0" indent="0" algn="ctr">
              <a:buNone/>
            </a:pPr>
            <a:r>
              <a:rPr lang="en-US" sz="3600" dirty="0"/>
              <a:t>Please let us know about your use of these devices by responding to the following questions.</a:t>
            </a:r>
          </a:p>
          <a:p>
            <a:endParaRPr lang="en-US" dirty="0"/>
          </a:p>
        </p:txBody>
      </p:sp>
    </p:spTree>
    <p:extLst>
      <p:ext uri="{BB962C8B-B14F-4D97-AF65-F5344CB8AC3E}">
        <p14:creationId xmlns:p14="http://schemas.microsoft.com/office/powerpoint/2010/main" val="352724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1</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343400"/>
          </a:xfrm>
        </p:spPr>
        <p:txBody>
          <a:bodyPr/>
          <a:lstStyle/>
          <a:p>
            <a:pPr marL="0" lvl="0" indent="0">
              <a:buNone/>
            </a:pPr>
            <a:r>
              <a:rPr lang="en-US" sz="3600" dirty="0"/>
              <a:t>I have had access to a cell phone</a:t>
            </a:r>
            <a:r>
              <a:rPr lang="en-US" sz="3600" b="1" dirty="0"/>
              <a:t> </a:t>
            </a:r>
            <a:r>
              <a:rPr lang="en-US" sz="3600" dirty="0"/>
              <a:t>at any time during the past 6 months:</a:t>
            </a:r>
          </a:p>
          <a:p>
            <a:pPr marL="0" lv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240359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2</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343400"/>
          </a:xfrm>
        </p:spPr>
        <p:txBody>
          <a:bodyPr/>
          <a:lstStyle/>
          <a:p>
            <a:pPr marL="0" lvl="0" indent="0">
              <a:buNone/>
            </a:pPr>
            <a:r>
              <a:rPr lang="en-US" sz="3600" dirty="0"/>
              <a:t>This is my personal cell phone (i.e. I am the only one who uses the phone):</a:t>
            </a:r>
          </a:p>
          <a:p>
            <a:pPr marL="0" lv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175045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3</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343400"/>
          </a:xfrm>
        </p:spPr>
        <p:txBody>
          <a:bodyPr/>
          <a:lstStyle/>
          <a:p>
            <a:pPr marL="0" lvl="0" indent="0">
              <a:buNone/>
            </a:pPr>
            <a:r>
              <a:rPr lang="en-US" sz="3600" dirty="0"/>
              <a:t>I have cellular service on this cell phone:</a:t>
            </a:r>
          </a:p>
          <a:p>
            <a:pPr marL="0" lv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5819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4</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343400"/>
          </a:xfrm>
        </p:spPr>
        <p:txBody>
          <a:bodyPr/>
          <a:lstStyle/>
          <a:p>
            <a:pPr marL="0" lvl="0" indent="0">
              <a:buNone/>
            </a:pPr>
            <a:r>
              <a:rPr lang="en-US" sz="3600" dirty="0"/>
              <a:t>In the past 6 months, I have received Lifeline Assistance Program (i.e. Obama Phone):</a:t>
            </a:r>
          </a:p>
          <a:p>
            <a:pPr marL="0" lv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244398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5</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343400"/>
          </a:xfrm>
        </p:spPr>
        <p:txBody>
          <a:bodyPr/>
          <a:lstStyle/>
          <a:p>
            <a:pPr marL="0" lvl="0" indent="0">
              <a:buNone/>
            </a:pPr>
            <a:r>
              <a:rPr lang="en-US" sz="3600" dirty="0"/>
              <a:t>In the past 6 months, my cell phone has been stolen at least once:</a:t>
            </a:r>
          </a:p>
          <a:p>
            <a:pPr marL="0" lv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84342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6</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343400"/>
          </a:xfrm>
        </p:spPr>
        <p:txBody>
          <a:bodyPr/>
          <a:lstStyle/>
          <a:p>
            <a:pPr marL="0" lvl="0" indent="0">
              <a:buNone/>
            </a:pPr>
            <a:r>
              <a:rPr lang="en-US" sz="3600" dirty="0"/>
              <a:t>In the past 6 months, I have had at least one break in my cell phone service:</a:t>
            </a:r>
          </a:p>
          <a:p>
            <a:pPr marL="0" lv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284366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7</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343400"/>
          </a:xfrm>
        </p:spPr>
        <p:txBody>
          <a:bodyPr/>
          <a:lstStyle/>
          <a:p>
            <a:pPr marL="0" lvl="0" indent="0">
              <a:buNone/>
            </a:pPr>
            <a:r>
              <a:rPr lang="en-US" sz="3600" dirty="0"/>
              <a:t>In the past 6 months, my cell phone has been disconnected (cut off) because I couldn’t pay the bill:</a:t>
            </a:r>
          </a:p>
          <a:p>
            <a:pPr marL="0" lv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179773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8</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343400"/>
          </a:xfrm>
        </p:spPr>
        <p:txBody>
          <a:bodyPr/>
          <a:lstStyle/>
          <a:p>
            <a:pPr marL="0" lvl="0" indent="0">
              <a:buNone/>
            </a:pPr>
            <a:r>
              <a:rPr lang="en-US" sz="3600" dirty="0"/>
              <a:t>In the past 6 months, I have had to forgo paying other bills so I could pay my cell phone bill:</a:t>
            </a:r>
          </a:p>
          <a:p>
            <a:pPr marL="0" lv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176741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9</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343400"/>
          </a:xfrm>
        </p:spPr>
        <p:txBody>
          <a:bodyPr/>
          <a:lstStyle/>
          <a:p>
            <a:pPr marL="0" lvl="0" indent="0">
              <a:buNone/>
            </a:pPr>
            <a:r>
              <a:rPr lang="en-US" sz="3600" dirty="0"/>
              <a:t>In the past 6 months, I have had to forgo buying necessary items so I could pay my cell phone bill:</a:t>
            </a:r>
          </a:p>
          <a:p>
            <a:pPr marL="0" lv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2746110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Meeting Agenda</a:t>
            </a:r>
          </a:p>
        </p:txBody>
      </p:sp>
      <p:sp>
        <p:nvSpPr>
          <p:cNvPr id="3" name="Content Placeholder 2"/>
          <p:cNvSpPr>
            <a:spLocks noGrp="1"/>
          </p:cNvSpPr>
          <p:nvPr>
            <p:ph idx="1"/>
          </p:nvPr>
        </p:nvSpPr>
        <p:spPr>
          <a:xfrm>
            <a:off x="5791200" y="2715227"/>
            <a:ext cx="6197600" cy="2913875"/>
          </a:xfrm>
        </p:spPr>
        <p:txBody>
          <a:bodyPr>
            <a:normAutofit/>
          </a:bodyPr>
          <a:lstStyle/>
          <a:p>
            <a:pPr marL="0" indent="0">
              <a:lnSpc>
                <a:spcPct val="150000"/>
              </a:lnSpc>
              <a:buNone/>
            </a:pPr>
            <a:r>
              <a:rPr lang="en-US" sz="3000" dirty="0"/>
              <a:t>1. Welcome &amp; Introductions</a:t>
            </a:r>
            <a:br>
              <a:rPr lang="en-US" sz="3000" dirty="0"/>
            </a:br>
            <a:r>
              <a:rPr lang="en-US" sz="3000" dirty="0"/>
              <a:t>2. Review YAP By-Laws</a:t>
            </a:r>
            <a:br>
              <a:rPr lang="en-US" sz="3000" dirty="0"/>
            </a:br>
            <a:r>
              <a:rPr lang="en-US" sz="3000" dirty="0"/>
              <a:t>3. Mobile Tech Stability Survey</a:t>
            </a:r>
            <a:br>
              <a:rPr lang="en-US" sz="3000" dirty="0"/>
            </a:br>
            <a:r>
              <a:rPr lang="en-US" sz="3000" dirty="0"/>
              <a:t>4. WYZ Study Update</a:t>
            </a:r>
          </a:p>
        </p:txBody>
      </p:sp>
      <p:pic>
        <p:nvPicPr>
          <p:cNvPr id="1036" name="Picture 12" descr="https://media.licdn.com/mpr/mpr/AAEAAQAAAAAAAAJuAAAAJGMzNjI5MmE5LTA3NDUtNGFjZi05Y2QxLTM4MGU1MDkxZWNkNQ.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75" y="2715228"/>
            <a:ext cx="5084710" cy="2913874"/>
          </a:xfrm>
          <a:prstGeom prst="rect">
            <a:avLst/>
          </a:prstGeom>
          <a:noFill/>
          <a:ln w="254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10</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343400"/>
          </a:xfrm>
        </p:spPr>
        <p:txBody>
          <a:bodyPr/>
          <a:lstStyle/>
          <a:p>
            <a:pPr marL="0" lvl="0" indent="0">
              <a:buNone/>
            </a:pPr>
            <a:r>
              <a:rPr lang="en-US" sz="3600" dirty="0"/>
              <a:t>In the past 6 months, I have had to forgo paying my cell phone bill because I had to pay for other things:</a:t>
            </a:r>
          </a:p>
          <a:p>
            <a:pPr marL="0" lv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26802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11</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343400"/>
          </a:xfrm>
        </p:spPr>
        <p:txBody>
          <a:bodyPr/>
          <a:lstStyle/>
          <a:p>
            <a:pPr marL="0" lvl="0" indent="0">
              <a:buNone/>
            </a:pPr>
            <a:r>
              <a:rPr lang="en-US" sz="3600" dirty="0"/>
              <a:t>In the past 6 months, I have had to limit using my phone for any purpose (e.g. make calls, send text messages, or use the internet) so that I could keep my cell phone bill low:</a:t>
            </a:r>
          </a:p>
          <a:p>
            <a:pPr marL="0" lv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101734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12</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5029200"/>
          </a:xfrm>
        </p:spPr>
        <p:txBody>
          <a:bodyPr>
            <a:normAutofit/>
          </a:bodyPr>
          <a:lstStyle/>
          <a:p>
            <a:pPr marL="0" lvl="0" indent="0">
              <a:buNone/>
            </a:pPr>
            <a:r>
              <a:rPr lang="en-US" sz="3600" dirty="0"/>
              <a:t>In the past 6 months, I have used free internet services (such as Google Voice, WhatsApp, or Facebook Messenger’s phone option) to make phone calls because I have not had cell phone service:</a:t>
            </a:r>
          </a:p>
          <a:p>
            <a:pPr marL="0" lv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72780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13</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5029200"/>
          </a:xfrm>
        </p:spPr>
        <p:txBody>
          <a:bodyPr>
            <a:normAutofit/>
          </a:bodyPr>
          <a:lstStyle/>
          <a:p>
            <a:pPr marL="0" lvl="0" indent="0">
              <a:buNone/>
            </a:pPr>
            <a:r>
              <a:rPr lang="en-US" sz="3600" dirty="0"/>
              <a:t>In the past 6 months, I cheeked email, sent text messages, search the internet, or made a call on my cell phone by using free Wi-fi because I could not afford to use my cell phone’s data:</a:t>
            </a:r>
          </a:p>
          <a:p>
            <a:pPr marL="0" lv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106033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14</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448432"/>
          </a:xfrm>
        </p:spPr>
        <p:txBody>
          <a:bodyPr>
            <a:normAutofit/>
          </a:bodyPr>
          <a:lstStyle/>
          <a:p>
            <a:pPr marL="0" lvl="0" indent="0">
              <a:buNone/>
            </a:pPr>
            <a:r>
              <a:rPr lang="en-US" sz="3600" dirty="0"/>
              <a:t>In the past 6 months, I have felt anxious about not having enough data to use my cell phone:</a:t>
            </a:r>
          </a:p>
          <a:p>
            <a:pPr marL="0" lv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135737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15</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448432"/>
          </a:xfrm>
        </p:spPr>
        <p:txBody>
          <a:bodyPr>
            <a:normAutofit/>
          </a:bodyPr>
          <a:lstStyle/>
          <a:p>
            <a:pPr marL="0" lvl="0" indent="0">
              <a:buNone/>
            </a:pPr>
            <a:r>
              <a:rPr lang="en-US" sz="3600" dirty="0"/>
              <a:t>In the past 6 months, I have felt nervous about not being able to pay my cell phone bill: </a:t>
            </a:r>
            <a:br>
              <a:rPr lang="en-US" sz="3600" dirty="0"/>
            </a:b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268117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16</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448432"/>
          </a:xfrm>
        </p:spPr>
        <p:txBody>
          <a:bodyPr>
            <a:normAutofit/>
          </a:bodyPr>
          <a:lstStyle/>
          <a:p>
            <a:pPr marL="0" lvl="0" indent="0">
              <a:buNone/>
            </a:pPr>
            <a:r>
              <a:rPr lang="en-US" sz="3600" dirty="0"/>
              <a:t>In the past 6 months, I have worried that if I lose my phone, I will be unable to replace it: </a:t>
            </a:r>
            <a:br>
              <a:rPr lang="en-US" sz="3600" dirty="0"/>
            </a:b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229998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17</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448432"/>
          </a:xfrm>
        </p:spPr>
        <p:txBody>
          <a:bodyPr>
            <a:normAutofit/>
          </a:bodyPr>
          <a:lstStyle/>
          <a:p>
            <a:pPr marL="0" indent="0">
              <a:buNone/>
            </a:pPr>
            <a:r>
              <a:rPr lang="en-US" sz="3600" dirty="0"/>
              <a:t>In the past 6 months, I have felt embarrassed of my phone for any reason (such as old model, cracked screen):</a:t>
            </a:r>
          </a:p>
          <a:p>
            <a:pPr marL="0" indent="0">
              <a:buNone/>
            </a:pPr>
            <a:br>
              <a:rPr lang="en-US" sz="1200" dirty="0"/>
            </a:b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299734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18</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448432"/>
          </a:xfrm>
        </p:spPr>
        <p:txBody>
          <a:bodyPr>
            <a:normAutofit/>
          </a:bodyPr>
          <a:lstStyle/>
          <a:p>
            <a:pPr marL="0" lvl="0" indent="0">
              <a:buNone/>
            </a:pPr>
            <a:r>
              <a:rPr lang="en-US" sz="3600" dirty="0"/>
              <a:t>In the past 6 months, I have had to use a less reliable cell phone network because it was cheaper than other more reliable networks:</a:t>
            </a:r>
          </a:p>
          <a:p>
            <a:pPr mar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241192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19</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448432"/>
          </a:xfrm>
        </p:spPr>
        <p:txBody>
          <a:bodyPr>
            <a:normAutofit/>
          </a:bodyPr>
          <a:lstStyle/>
          <a:p>
            <a:pPr marL="0" lvl="0" indent="0">
              <a:buNone/>
            </a:pPr>
            <a:r>
              <a:rPr lang="en-US" sz="3600" dirty="0"/>
              <a:t>In the past 6 months, my frustration with my service has lead me to not make important phone calls:</a:t>
            </a:r>
          </a:p>
          <a:p>
            <a:pPr marL="0" lv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343515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Group Introductions</a:t>
            </a:r>
          </a:p>
        </p:txBody>
      </p:sp>
      <p:sp>
        <p:nvSpPr>
          <p:cNvPr id="3" name="Content Placeholder 2"/>
          <p:cNvSpPr>
            <a:spLocks noGrp="1"/>
          </p:cNvSpPr>
          <p:nvPr>
            <p:ph idx="1"/>
          </p:nvPr>
        </p:nvSpPr>
        <p:spPr>
          <a:xfrm>
            <a:off x="281247" y="1787237"/>
            <a:ext cx="7474528" cy="4765832"/>
          </a:xfrm>
        </p:spPr>
        <p:txBody>
          <a:bodyPr>
            <a:normAutofit/>
          </a:bodyPr>
          <a:lstStyle/>
          <a:p>
            <a:pPr marL="0" indent="0" algn="ctr">
              <a:buNone/>
            </a:pPr>
            <a:r>
              <a:rPr lang="en-US" sz="3400" dirty="0"/>
              <a:t>Welcome &amp; Introductions</a:t>
            </a:r>
          </a:p>
          <a:p>
            <a:pPr marL="0" indent="0" algn="ctr">
              <a:buNone/>
            </a:pPr>
            <a:r>
              <a:rPr lang="en-US" sz="1100" dirty="0"/>
              <a:t> </a:t>
            </a:r>
          </a:p>
          <a:p>
            <a:pPr marL="514350" indent="-514350">
              <a:lnSpc>
                <a:spcPct val="150000"/>
              </a:lnSpc>
              <a:buFont typeface="+mj-lt"/>
              <a:buAutoNum type="arabicPeriod"/>
            </a:pPr>
            <a:r>
              <a:rPr lang="en-US" sz="3400" dirty="0"/>
              <a:t>State Your Name</a:t>
            </a:r>
          </a:p>
          <a:p>
            <a:pPr marL="514350" indent="-514350">
              <a:lnSpc>
                <a:spcPct val="150000"/>
              </a:lnSpc>
              <a:buFont typeface="+mj-lt"/>
              <a:buAutoNum type="arabicPeriod"/>
            </a:pPr>
            <a:r>
              <a:rPr lang="en-US" sz="3400" dirty="0"/>
              <a:t>Your Pronouns</a:t>
            </a:r>
          </a:p>
          <a:p>
            <a:pPr marL="514350" indent="-514350">
              <a:lnSpc>
                <a:spcPct val="150000"/>
              </a:lnSpc>
              <a:buFont typeface="+mj-lt"/>
              <a:buAutoNum type="arabicPeriod"/>
            </a:pPr>
            <a:r>
              <a:rPr lang="en-US" sz="3400" dirty="0"/>
              <a:t>Your First Job</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631" r="12995"/>
          <a:stretch/>
        </p:blipFill>
        <p:spPr>
          <a:xfrm>
            <a:off x="8179725" y="1704110"/>
            <a:ext cx="3848792" cy="4848959"/>
          </a:xfrm>
          <a:prstGeom prst="rect">
            <a:avLst/>
          </a:prstGeom>
          <a:ln w="25400"/>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311214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20</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448432"/>
          </a:xfrm>
        </p:spPr>
        <p:txBody>
          <a:bodyPr>
            <a:normAutofit/>
          </a:bodyPr>
          <a:lstStyle/>
          <a:p>
            <a:pPr marL="0" lvl="0" indent="0">
              <a:buNone/>
            </a:pPr>
            <a:r>
              <a:rPr lang="en-US" sz="3600" dirty="0"/>
              <a:t>In the past 6 months, my frustration with my internet connection has lead me to not search for important information that I needed:</a:t>
            </a:r>
          </a:p>
          <a:p>
            <a:pPr marL="0" lv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12147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21</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448432"/>
          </a:xfrm>
        </p:spPr>
        <p:txBody>
          <a:bodyPr>
            <a:normAutofit/>
          </a:bodyPr>
          <a:lstStyle/>
          <a:p>
            <a:pPr marL="0" lvl="0" indent="0">
              <a:buNone/>
            </a:pPr>
            <a:r>
              <a:rPr lang="en-US" sz="3600" dirty="0"/>
              <a:t>In the past 6 months, I have had problems (e.g., missed an appointment, got lost, was unable to pay a bill, etc.) because my cell phone battery died. </a:t>
            </a:r>
          </a:p>
          <a:p>
            <a:pPr marL="0" lvl="0" indent="0">
              <a:buNone/>
            </a:pPr>
            <a:endParaRPr lang="en-US" sz="1200" dirty="0"/>
          </a:p>
          <a:p>
            <a:pPr marL="548640" lvl="2" indent="0">
              <a:buNone/>
            </a:pPr>
            <a:r>
              <a:rPr lang="en-US" sz="3600" dirty="0"/>
              <a:t>A) Yes</a:t>
            </a:r>
          </a:p>
          <a:p>
            <a:pPr marL="548640" lvl="2" indent="0">
              <a:buNone/>
            </a:pPr>
            <a:r>
              <a:rPr lang="en-US" sz="3600" dirty="0"/>
              <a:t>B) No</a:t>
            </a:r>
          </a:p>
          <a:p>
            <a:pPr marL="548640" lvl="2" indent="0">
              <a:buNone/>
            </a:pPr>
            <a:r>
              <a:rPr lang="en-US" sz="3600" dirty="0"/>
              <a:t>C) Decline to answer</a:t>
            </a:r>
          </a:p>
          <a:p>
            <a:endParaRPr lang="en-US" dirty="0"/>
          </a:p>
        </p:txBody>
      </p:sp>
    </p:spTree>
    <p:extLst>
      <p:ext uri="{BB962C8B-B14F-4D97-AF65-F5344CB8AC3E}">
        <p14:creationId xmlns:p14="http://schemas.microsoft.com/office/powerpoint/2010/main" val="889883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22</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448432"/>
          </a:xfrm>
        </p:spPr>
        <p:txBody>
          <a:bodyPr>
            <a:normAutofit/>
          </a:bodyPr>
          <a:lstStyle/>
          <a:p>
            <a:pPr marL="0" lvl="0" indent="0">
              <a:buNone/>
            </a:pPr>
            <a:r>
              <a:rPr lang="en-US" sz="3600" dirty="0"/>
              <a:t>If I no longer had access to a cell phone:</a:t>
            </a:r>
          </a:p>
          <a:p>
            <a:pPr marL="0" lvl="0" indent="0">
              <a:buNone/>
            </a:pPr>
            <a:endParaRPr lang="en-US" sz="1200" dirty="0"/>
          </a:p>
          <a:p>
            <a:pPr marL="548640" lvl="2" indent="0">
              <a:buNone/>
            </a:pPr>
            <a:r>
              <a:rPr lang="en-US" sz="3600" dirty="0"/>
              <a:t>A) I would be just fine</a:t>
            </a:r>
          </a:p>
          <a:p>
            <a:pPr marL="548640" lvl="2" indent="0">
              <a:buNone/>
            </a:pPr>
            <a:r>
              <a:rPr lang="en-US" sz="3600" dirty="0"/>
              <a:t>B) I can probably get by with difficulty</a:t>
            </a:r>
          </a:p>
          <a:p>
            <a:pPr marL="548640" lvl="2" indent="0">
              <a:buNone/>
            </a:pPr>
            <a:r>
              <a:rPr lang="en-US" sz="3600" dirty="0"/>
              <a:t>C) I can’t imagine how I would get by</a:t>
            </a:r>
          </a:p>
          <a:p>
            <a:endParaRPr lang="en-US" dirty="0"/>
          </a:p>
        </p:txBody>
      </p:sp>
    </p:spTree>
    <p:extLst>
      <p:ext uri="{BB962C8B-B14F-4D97-AF65-F5344CB8AC3E}">
        <p14:creationId xmlns:p14="http://schemas.microsoft.com/office/powerpoint/2010/main" val="82632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7BA28E-9818-DF4A-B2F8-FC0E1CE08891}"/>
              </a:ext>
            </a:extLst>
          </p:cNvPr>
          <p:cNvSpPr>
            <a:spLocks noGrp="1"/>
          </p:cNvSpPr>
          <p:nvPr>
            <p:ph type="title"/>
          </p:nvPr>
        </p:nvSpPr>
        <p:spPr/>
        <p:txBody>
          <a:bodyPr>
            <a:normAutofit/>
          </a:bodyPr>
          <a:lstStyle/>
          <a:p>
            <a:pPr algn="ctr"/>
            <a:r>
              <a:rPr lang="en-US" sz="4400" dirty="0"/>
              <a:t>Question 23</a:t>
            </a:r>
          </a:p>
        </p:txBody>
      </p:sp>
      <p:sp>
        <p:nvSpPr>
          <p:cNvPr id="7" name="Content Placeholder 6">
            <a:extLst>
              <a:ext uri="{FF2B5EF4-FFF2-40B4-BE49-F238E27FC236}">
                <a16:creationId xmlns:a16="http://schemas.microsoft.com/office/drawing/2014/main" id="{7774E46D-0E39-B94A-84C0-C43CEFC36DA4}"/>
              </a:ext>
            </a:extLst>
          </p:cNvPr>
          <p:cNvSpPr>
            <a:spLocks noGrp="1"/>
          </p:cNvSpPr>
          <p:nvPr>
            <p:ph idx="1"/>
          </p:nvPr>
        </p:nvSpPr>
        <p:spPr>
          <a:xfrm>
            <a:off x="1295400" y="1828800"/>
            <a:ext cx="9601200" cy="4448432"/>
          </a:xfrm>
        </p:spPr>
        <p:txBody>
          <a:bodyPr>
            <a:normAutofit lnSpcReduction="10000"/>
          </a:bodyPr>
          <a:lstStyle/>
          <a:p>
            <a:pPr marL="0" lvl="0" indent="0">
              <a:buNone/>
            </a:pPr>
            <a:r>
              <a:rPr lang="en-US" sz="3600" dirty="0"/>
              <a:t>Please rank the following in the order of their importance to you:</a:t>
            </a:r>
          </a:p>
          <a:p>
            <a:pPr marL="0" lvl="0" indent="0">
              <a:buNone/>
            </a:pPr>
            <a:endParaRPr lang="en-US" sz="1200" dirty="0"/>
          </a:p>
          <a:p>
            <a:pPr marL="548640" lvl="2" indent="0">
              <a:buNone/>
            </a:pPr>
            <a:r>
              <a:rPr lang="en-US" sz="3600" dirty="0"/>
              <a:t>A) Access to clothing</a:t>
            </a:r>
          </a:p>
          <a:p>
            <a:pPr marL="548640" lvl="2" indent="0">
              <a:buNone/>
            </a:pPr>
            <a:r>
              <a:rPr lang="en-US" sz="3600" dirty="0"/>
              <a:t>B) Access to mobile phone</a:t>
            </a:r>
          </a:p>
          <a:p>
            <a:pPr marL="548640" lvl="2" indent="0">
              <a:buNone/>
            </a:pPr>
            <a:r>
              <a:rPr lang="en-US" sz="3600" dirty="0"/>
              <a:t>C) Access to reliable transportation</a:t>
            </a:r>
          </a:p>
          <a:p>
            <a:pPr marL="548640" lvl="2" indent="0">
              <a:buNone/>
            </a:pPr>
            <a:r>
              <a:rPr lang="en-US" sz="3600" dirty="0"/>
              <a:t>D) Access to stable housing</a:t>
            </a:r>
          </a:p>
          <a:p>
            <a:pPr marL="548640" lvl="2" indent="0">
              <a:buNone/>
            </a:pPr>
            <a:r>
              <a:rPr lang="en-US" sz="3600" dirty="0"/>
              <a:t>E) Access to sufficient nutritious food</a:t>
            </a:r>
          </a:p>
          <a:p>
            <a:endParaRPr lang="en-US" dirty="0"/>
          </a:p>
        </p:txBody>
      </p:sp>
    </p:spTree>
    <p:extLst>
      <p:ext uri="{BB962C8B-B14F-4D97-AF65-F5344CB8AC3E}">
        <p14:creationId xmlns:p14="http://schemas.microsoft.com/office/powerpoint/2010/main" val="418888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821" y="2676699"/>
            <a:ext cx="8013469" cy="1640828"/>
          </a:xfrm>
        </p:spPr>
        <p:txBody>
          <a:bodyPr>
            <a:noAutofit/>
          </a:bodyPr>
          <a:lstStyle/>
          <a:p>
            <a:pPr algn="ctr"/>
            <a:r>
              <a:rPr lang="en-US" sz="5400" dirty="0"/>
              <a:t>WYZ Study Update</a:t>
            </a:r>
          </a:p>
        </p:txBody>
      </p:sp>
    </p:spTree>
    <p:extLst>
      <p:ext uri="{BB962C8B-B14F-4D97-AF65-F5344CB8AC3E}">
        <p14:creationId xmlns:p14="http://schemas.microsoft.com/office/powerpoint/2010/main" val="280526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64523" y="255134"/>
            <a:ext cx="10319291" cy="1036850"/>
          </a:xfrm>
        </p:spPr>
        <p:txBody>
          <a:bodyPr>
            <a:normAutofit/>
          </a:bodyPr>
          <a:lstStyle/>
          <a:p>
            <a:pPr algn="ctr"/>
            <a:r>
              <a:rPr lang="en-US" sz="4800" dirty="0"/>
              <a:t>WYZ Study</a:t>
            </a:r>
          </a:p>
        </p:txBody>
      </p:sp>
      <p:pic>
        <p:nvPicPr>
          <p:cNvPr id="3" name="Picture 2">
            <a:extLst>
              <a:ext uri="{FF2B5EF4-FFF2-40B4-BE49-F238E27FC236}">
                <a16:creationId xmlns:a16="http://schemas.microsoft.com/office/drawing/2014/main" id="{040AEBDD-0545-9840-AD01-A33F91D589B3}"/>
              </a:ext>
            </a:extLst>
          </p:cNvPr>
          <p:cNvPicPr>
            <a:picLocks noChangeAspect="1"/>
          </p:cNvPicPr>
          <p:nvPr/>
        </p:nvPicPr>
        <p:blipFill>
          <a:blip r:embed="rId3"/>
          <a:stretch>
            <a:fillRect/>
          </a:stretch>
        </p:blipFill>
        <p:spPr>
          <a:xfrm>
            <a:off x="2643595" y="2425866"/>
            <a:ext cx="6761146" cy="3380573"/>
          </a:xfrm>
          <a:prstGeom prst="rect">
            <a:avLst/>
          </a:prstGeom>
          <a:ln w="25400">
            <a:solidFill>
              <a:schemeClr val="accent2"/>
            </a:solidFill>
          </a:ln>
        </p:spPr>
      </p:pic>
    </p:spTree>
    <p:extLst>
      <p:ext uri="{BB962C8B-B14F-4D97-AF65-F5344CB8AC3E}">
        <p14:creationId xmlns:p14="http://schemas.microsoft.com/office/powerpoint/2010/main" val="389551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23F812-5C47-4341-93BB-8A3EEE0244E6}"/>
              </a:ext>
            </a:extLst>
          </p:cNvPr>
          <p:cNvSpPr/>
          <p:nvPr/>
        </p:nvSpPr>
        <p:spPr>
          <a:xfrm>
            <a:off x="1534084" y="2684690"/>
            <a:ext cx="9829800" cy="2677656"/>
          </a:xfrm>
          <a:prstGeom prst="rect">
            <a:avLst/>
          </a:prstGeom>
        </p:spPr>
        <p:txBody>
          <a:bodyPr wrap="square">
            <a:spAutoFit/>
          </a:bodyPr>
          <a:lstStyle/>
          <a:p>
            <a:r>
              <a:rPr lang="en-US" sz="3600" dirty="0"/>
              <a:t>“Never doubt that a small group of thoughtful, committed citizens can change the world; indeed, it’s the only thing that ever has.”</a:t>
            </a:r>
          </a:p>
          <a:p>
            <a:endParaRPr lang="en-US" sz="3600" dirty="0"/>
          </a:p>
          <a:p>
            <a:pPr algn="r"/>
            <a:r>
              <a:rPr lang="en-US" sz="2400" dirty="0"/>
              <a:t>- Margaret Mead, Anthropologist</a:t>
            </a:r>
          </a:p>
        </p:txBody>
      </p:sp>
    </p:spTree>
    <p:extLst>
      <p:ext uri="{BB962C8B-B14F-4D97-AF65-F5344CB8AC3E}">
        <p14:creationId xmlns:p14="http://schemas.microsoft.com/office/powerpoint/2010/main" val="142729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632" y="2410691"/>
            <a:ext cx="8013469" cy="817868"/>
          </a:xfrm>
        </p:spPr>
        <p:txBody>
          <a:bodyPr>
            <a:noAutofit/>
          </a:bodyPr>
          <a:lstStyle/>
          <a:p>
            <a:pPr algn="ctr"/>
            <a:r>
              <a:rPr lang="en-US" sz="5400" dirty="0"/>
              <a:t>Review By-Laws</a:t>
            </a:r>
          </a:p>
        </p:txBody>
      </p:sp>
      <p:sp>
        <p:nvSpPr>
          <p:cNvPr id="4" name="Subtitle 3"/>
          <p:cNvSpPr>
            <a:spLocks noGrp="1"/>
          </p:cNvSpPr>
          <p:nvPr>
            <p:ph type="subTitle" idx="1"/>
          </p:nvPr>
        </p:nvSpPr>
        <p:spPr>
          <a:xfrm>
            <a:off x="931984" y="3466407"/>
            <a:ext cx="7247739" cy="648393"/>
          </a:xfrm>
        </p:spPr>
        <p:txBody>
          <a:bodyPr>
            <a:noAutofit/>
          </a:bodyPr>
          <a:lstStyle/>
          <a:p>
            <a:pPr algn="ctr"/>
            <a:r>
              <a:rPr lang="en-US" sz="3400" dirty="0"/>
              <a:t>Community-Research Partnerships</a:t>
            </a:r>
          </a:p>
        </p:txBody>
      </p:sp>
    </p:spTree>
    <p:extLst>
      <p:ext uri="{BB962C8B-B14F-4D97-AF65-F5344CB8AC3E}">
        <p14:creationId xmlns:p14="http://schemas.microsoft.com/office/powerpoint/2010/main" val="163667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a:t>YAP Mission</a:t>
            </a:r>
            <a:endParaRPr lang="en-US" dirty="0"/>
          </a:p>
        </p:txBody>
      </p:sp>
      <p:pic>
        <p:nvPicPr>
          <p:cNvPr id="5" name="Picture 4">
            <a:extLst>
              <a:ext uri="{FF2B5EF4-FFF2-40B4-BE49-F238E27FC236}">
                <a16:creationId xmlns:a16="http://schemas.microsoft.com/office/drawing/2014/main" id="{AED92318-FAFD-8947-A1CB-365A064884AA}"/>
              </a:ext>
            </a:extLst>
          </p:cNvPr>
          <p:cNvPicPr>
            <a:picLocks noChangeAspect="1"/>
          </p:cNvPicPr>
          <p:nvPr/>
        </p:nvPicPr>
        <p:blipFill>
          <a:blip r:embed="rId3"/>
          <a:stretch>
            <a:fillRect/>
          </a:stretch>
        </p:blipFill>
        <p:spPr>
          <a:xfrm>
            <a:off x="3728290" y="1834666"/>
            <a:ext cx="4735393" cy="4751778"/>
          </a:xfrm>
          <a:prstGeom prst="rect">
            <a:avLst/>
          </a:prstGeom>
          <a:ln w="25400" cmpd="sng">
            <a:solidFill>
              <a:schemeClr val="accent2"/>
            </a:solidFill>
          </a:ln>
        </p:spPr>
      </p:pic>
    </p:spTree>
    <p:extLst>
      <p:ext uri="{BB962C8B-B14F-4D97-AF65-F5344CB8AC3E}">
        <p14:creationId xmlns:p14="http://schemas.microsoft.com/office/powerpoint/2010/main" val="357423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t>Attendance &amp; Participation</a:t>
            </a:r>
          </a:p>
        </p:txBody>
      </p:sp>
      <p:sp>
        <p:nvSpPr>
          <p:cNvPr id="3" name="Content Placeholder 2">
            <a:extLst>
              <a:ext uri="{FF2B5EF4-FFF2-40B4-BE49-F238E27FC236}">
                <a16:creationId xmlns:a16="http://schemas.microsoft.com/office/drawing/2014/main" id="{279021F1-CCF9-4A40-8A48-6B710958882D}"/>
              </a:ext>
            </a:extLst>
          </p:cNvPr>
          <p:cNvSpPr>
            <a:spLocks noGrp="1"/>
          </p:cNvSpPr>
          <p:nvPr>
            <p:ph sz="half" idx="1"/>
          </p:nvPr>
        </p:nvSpPr>
        <p:spPr>
          <a:xfrm>
            <a:off x="606084" y="2476207"/>
            <a:ext cx="10979832" cy="2914943"/>
          </a:xfrm>
        </p:spPr>
        <p:txBody>
          <a:bodyPr>
            <a:normAutofit/>
          </a:bodyPr>
          <a:lstStyle/>
          <a:p>
            <a:pPr marL="0" indent="0" algn="ctr">
              <a:buNone/>
            </a:pPr>
            <a:r>
              <a:rPr lang="en-US" sz="3600" dirty="0"/>
              <a:t>We meet </a:t>
            </a:r>
            <a:r>
              <a:rPr lang="en-US" sz="3600" b="1" dirty="0"/>
              <a:t>three times a year for 2 hours</a:t>
            </a:r>
            <a:r>
              <a:rPr lang="en-US" sz="3600" dirty="0"/>
              <a:t>, so your attendance, active participation, and staying for the entire meeting is critical to achieve our mission.</a:t>
            </a:r>
          </a:p>
          <a:p>
            <a:pPr marL="0" indent="0" algn="ctr">
              <a:buNone/>
            </a:pPr>
            <a:r>
              <a:rPr lang="en-US" sz="3600" dirty="0"/>
              <a:t>If you know you will not be able to make it, please let us know as soon as possible.</a:t>
            </a:r>
          </a:p>
        </p:txBody>
      </p:sp>
    </p:spTree>
    <p:extLst>
      <p:ext uri="{BB962C8B-B14F-4D97-AF65-F5344CB8AC3E}">
        <p14:creationId xmlns:p14="http://schemas.microsoft.com/office/powerpoint/2010/main" val="7371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22462" y="226074"/>
            <a:ext cx="10032076" cy="1036850"/>
          </a:xfrm>
        </p:spPr>
        <p:txBody>
          <a:bodyPr>
            <a:normAutofit/>
          </a:bodyPr>
          <a:lstStyle/>
          <a:p>
            <a:pPr algn="ctr"/>
            <a:r>
              <a:rPr lang="en-US" sz="4800" dirty="0"/>
              <a:t>Development &amp; Compensation</a:t>
            </a:r>
          </a:p>
        </p:txBody>
      </p:sp>
      <p:sp>
        <p:nvSpPr>
          <p:cNvPr id="2" name="TextBox 1">
            <a:extLst>
              <a:ext uri="{FF2B5EF4-FFF2-40B4-BE49-F238E27FC236}">
                <a16:creationId xmlns:a16="http://schemas.microsoft.com/office/drawing/2014/main" id="{444CA895-954C-9245-ACC5-0285F39C39DE}"/>
              </a:ext>
            </a:extLst>
          </p:cNvPr>
          <p:cNvSpPr txBox="1"/>
          <p:nvPr/>
        </p:nvSpPr>
        <p:spPr>
          <a:xfrm>
            <a:off x="587269" y="1623939"/>
            <a:ext cx="10902461" cy="4524315"/>
          </a:xfrm>
          <a:prstGeom prst="rect">
            <a:avLst/>
          </a:prstGeom>
          <a:noFill/>
        </p:spPr>
        <p:txBody>
          <a:bodyPr wrap="square" rtlCol="0">
            <a:spAutoFit/>
          </a:bodyPr>
          <a:lstStyle/>
          <a:p>
            <a:pPr algn="ctr"/>
            <a:r>
              <a:rPr lang="en-US" sz="3600" dirty="0"/>
              <a:t>We provide opportunities for you to contribute to research and to grow personally and professionally.</a:t>
            </a:r>
          </a:p>
          <a:p>
            <a:pPr algn="ctr"/>
            <a:endParaRPr lang="en-US" sz="3600" dirty="0"/>
          </a:p>
          <a:p>
            <a:pPr algn="ctr"/>
            <a:r>
              <a:rPr lang="en-US" sz="3600" dirty="0"/>
              <a:t>We value of your time and contributions and will compensate $80 for attending meetings in person.</a:t>
            </a:r>
          </a:p>
          <a:p>
            <a:pPr algn="ctr"/>
            <a:endParaRPr lang="en-US" sz="3600" dirty="0"/>
          </a:p>
          <a:p>
            <a:pPr algn="ctr"/>
            <a:r>
              <a:rPr lang="en-US" sz="3600" dirty="0"/>
              <a:t>This is meant to cover transportation and off-set other expenses resulting from participation in YAP.</a:t>
            </a:r>
          </a:p>
        </p:txBody>
      </p:sp>
    </p:spTree>
    <p:extLst>
      <p:ext uri="{BB962C8B-B14F-4D97-AF65-F5344CB8AC3E}">
        <p14:creationId xmlns:p14="http://schemas.microsoft.com/office/powerpoint/2010/main" val="306172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64523" y="255134"/>
            <a:ext cx="10319291" cy="1036850"/>
          </a:xfrm>
        </p:spPr>
        <p:txBody>
          <a:bodyPr>
            <a:normAutofit/>
          </a:bodyPr>
          <a:lstStyle/>
          <a:p>
            <a:pPr algn="ctr"/>
            <a:r>
              <a:rPr lang="en-US" sz="4800" dirty="0"/>
              <a:t>Communication &amp; Confidentiality</a:t>
            </a:r>
          </a:p>
        </p:txBody>
      </p:sp>
      <p:sp>
        <p:nvSpPr>
          <p:cNvPr id="2" name="TextBox 1">
            <a:extLst>
              <a:ext uri="{FF2B5EF4-FFF2-40B4-BE49-F238E27FC236}">
                <a16:creationId xmlns:a16="http://schemas.microsoft.com/office/drawing/2014/main" id="{7D29C7C0-34BD-FB4C-B229-D54F070FD87A}"/>
              </a:ext>
            </a:extLst>
          </p:cNvPr>
          <p:cNvSpPr txBox="1"/>
          <p:nvPr/>
        </p:nvSpPr>
        <p:spPr>
          <a:xfrm>
            <a:off x="591672" y="1853323"/>
            <a:ext cx="10829364" cy="4278094"/>
          </a:xfrm>
          <a:prstGeom prst="rect">
            <a:avLst/>
          </a:prstGeom>
          <a:noFill/>
        </p:spPr>
        <p:txBody>
          <a:bodyPr wrap="square" rtlCol="0">
            <a:spAutoFit/>
          </a:bodyPr>
          <a:lstStyle/>
          <a:p>
            <a:pPr algn="ctr"/>
            <a:r>
              <a:rPr lang="en-US" sz="3200" dirty="0"/>
              <a:t>We aim to be thoughtful in our communication and keep our messages brief. In return, we ask that you respond to YAP team messages in timely manner.</a:t>
            </a:r>
          </a:p>
          <a:p>
            <a:pPr algn="ctr"/>
            <a:endParaRPr lang="en-US" sz="2400" dirty="0"/>
          </a:p>
          <a:p>
            <a:pPr algn="ctr"/>
            <a:r>
              <a:rPr lang="en-US" sz="3200" dirty="0"/>
              <a:t>We put together quarterly bulletin to provide updates and to inform you of development opportunities.</a:t>
            </a:r>
          </a:p>
          <a:p>
            <a:pPr algn="ctr"/>
            <a:endParaRPr lang="en-US" sz="2400" dirty="0"/>
          </a:p>
          <a:p>
            <a:pPr algn="ctr"/>
            <a:r>
              <a:rPr lang="en-US" sz="3200" dirty="0"/>
              <a:t>We take confidentiality seriously and ask for your help to ensure this group remains a safe space for everyone.</a:t>
            </a:r>
          </a:p>
        </p:txBody>
      </p:sp>
    </p:spTree>
    <p:extLst>
      <p:ext uri="{BB962C8B-B14F-4D97-AF65-F5344CB8AC3E}">
        <p14:creationId xmlns:p14="http://schemas.microsoft.com/office/powerpoint/2010/main" val="213152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821" y="2676699"/>
            <a:ext cx="8013469" cy="1640828"/>
          </a:xfrm>
        </p:spPr>
        <p:txBody>
          <a:bodyPr>
            <a:noAutofit/>
          </a:bodyPr>
          <a:lstStyle/>
          <a:p>
            <a:pPr algn="ctr"/>
            <a:r>
              <a:rPr lang="en-US" sz="5400" dirty="0"/>
              <a:t>Mobile Phone Technology Stability</a:t>
            </a:r>
          </a:p>
        </p:txBody>
      </p:sp>
    </p:spTree>
    <p:extLst>
      <p:ext uri="{BB962C8B-B14F-4D97-AF65-F5344CB8AC3E}">
        <p14:creationId xmlns:p14="http://schemas.microsoft.com/office/powerpoint/2010/main" val="307054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rection presentation (widescreen).potx" id="{D17AB31B-F25B-45F4-B34E-C6982D129A29}" vid="{B63A7B92-8C2A-4E6A-9062-768A2448E61C}"/>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1426</TotalTime>
  <Words>1430</Words>
  <Application>Microsoft Macintosh PowerPoint</Application>
  <PresentationFormat>Widescreen</PresentationFormat>
  <Paragraphs>223</Paragraphs>
  <Slides>36</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Arial Black</vt:lpstr>
      <vt:lpstr>Book Antiqua</vt:lpstr>
      <vt:lpstr>Sales Direction 16X9</vt:lpstr>
      <vt:lpstr>UCSF CAPS/PRC Youth Advisory Panel</vt:lpstr>
      <vt:lpstr>Meeting Agenda</vt:lpstr>
      <vt:lpstr>Group Introductions</vt:lpstr>
      <vt:lpstr>Review By-Laws</vt:lpstr>
      <vt:lpstr>YAP Mission</vt:lpstr>
      <vt:lpstr>Attendance &amp; Participation</vt:lpstr>
      <vt:lpstr>Development &amp; Compensation</vt:lpstr>
      <vt:lpstr>Communication &amp; Confidentiality</vt:lpstr>
      <vt:lpstr>Mobile Phone Technology Stability</vt:lpstr>
      <vt:lpstr>Survey Instructions</vt:lpstr>
      <vt:lpstr>Question 1</vt:lpstr>
      <vt:lpstr>Question 2</vt:lpstr>
      <vt:lpstr>Question 3</vt:lpstr>
      <vt:lpstr>Question 4</vt:lpstr>
      <vt:lpstr>Question 5</vt:lpstr>
      <vt:lpstr>Question 6</vt:lpstr>
      <vt:lpstr>Question 7</vt:lpstr>
      <vt:lpstr>Question 8</vt:lpstr>
      <vt:lpstr>Question 9</vt:lpstr>
      <vt:lpstr>Question 10</vt:lpstr>
      <vt:lpstr>Question 11</vt:lpstr>
      <vt:lpstr>Question 12</vt:lpstr>
      <vt:lpstr>Question 13</vt:lpstr>
      <vt:lpstr>Question 14</vt:lpstr>
      <vt:lpstr>Question 15</vt:lpstr>
      <vt:lpstr>Question 16</vt:lpstr>
      <vt:lpstr>Question 17</vt:lpstr>
      <vt:lpstr>Question 18</vt:lpstr>
      <vt:lpstr>Question 19</vt:lpstr>
      <vt:lpstr>Question 20</vt:lpstr>
      <vt:lpstr>Question 21</vt:lpstr>
      <vt:lpstr>Question 22</vt:lpstr>
      <vt:lpstr>Question 23</vt:lpstr>
      <vt:lpstr>WYZ Study Update</vt:lpstr>
      <vt:lpstr>WYZ Study</vt:lpstr>
      <vt:lpstr>PowerPoint Presentation</vt:lpstr>
    </vt:vector>
  </TitlesOfParts>
  <Company>UCSF</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UCSF’s CAPS/PRC Youth Advisory Panel</dc:title>
  <dc:creator>Erguera, Xavier</dc:creator>
  <cp:lastModifiedBy>Xavier Erguera</cp:lastModifiedBy>
  <cp:revision>57</cp:revision>
  <cp:lastPrinted>2017-09-18T16:42:48Z</cp:lastPrinted>
  <dcterms:created xsi:type="dcterms:W3CDTF">2017-09-14T22:10:20Z</dcterms:created>
  <dcterms:modified xsi:type="dcterms:W3CDTF">2019-04-09T23:05:51Z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